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E8C10-FA8B-4C1D-BE4B-44D14B0E0198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B2538-D026-458E-843B-3E47E4EE1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419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E8C10-FA8B-4C1D-BE4B-44D14B0E0198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B2538-D026-458E-843B-3E47E4EE1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455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E8C10-FA8B-4C1D-BE4B-44D14B0E0198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B2538-D026-458E-843B-3E47E4EE1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5356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E8C10-FA8B-4C1D-BE4B-44D14B0E0198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B2538-D026-458E-843B-3E47E4EE139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603295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E8C10-FA8B-4C1D-BE4B-44D14B0E0198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B2538-D026-458E-843B-3E47E4EE1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8957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E8C10-FA8B-4C1D-BE4B-44D14B0E0198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B2538-D026-458E-843B-3E47E4EE1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7514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E8C10-FA8B-4C1D-BE4B-44D14B0E0198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B2538-D026-458E-843B-3E47E4EE1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7207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E8C10-FA8B-4C1D-BE4B-44D14B0E0198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B2538-D026-458E-843B-3E47E4EE1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2887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E8C10-FA8B-4C1D-BE4B-44D14B0E0198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B2538-D026-458E-843B-3E47E4EE1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109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E8C10-FA8B-4C1D-BE4B-44D14B0E0198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B2538-D026-458E-843B-3E47E4EE1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210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E8C10-FA8B-4C1D-BE4B-44D14B0E0198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B2538-D026-458E-843B-3E47E4EE1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461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E8C10-FA8B-4C1D-BE4B-44D14B0E0198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B2538-D026-458E-843B-3E47E4EE1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778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E8C10-FA8B-4C1D-BE4B-44D14B0E0198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B2538-D026-458E-843B-3E47E4EE1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174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E8C10-FA8B-4C1D-BE4B-44D14B0E0198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B2538-D026-458E-843B-3E47E4EE1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746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E8C10-FA8B-4C1D-BE4B-44D14B0E0198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B2538-D026-458E-843B-3E47E4EE1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203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E8C10-FA8B-4C1D-BE4B-44D14B0E0198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B2538-D026-458E-843B-3E47E4EE1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843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E8C10-FA8B-4C1D-BE4B-44D14B0E0198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B2538-D026-458E-843B-3E47E4EE1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603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28E8C10-FA8B-4C1D-BE4B-44D14B0E0198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B2538-D026-458E-843B-3E47E4EE1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769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181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PRESUPPOSITION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When we use a referring expression like </a:t>
            </a:r>
            <a:r>
              <a:rPr lang="en-US" i="1" dirty="0"/>
              <a:t>this</a:t>
            </a:r>
            <a:r>
              <a:rPr lang="en-US" dirty="0"/>
              <a:t>, </a:t>
            </a:r>
            <a:r>
              <a:rPr lang="en-US" i="1" dirty="0"/>
              <a:t>he </a:t>
            </a:r>
            <a:r>
              <a:rPr lang="en-US" dirty="0"/>
              <a:t>or </a:t>
            </a:r>
            <a:r>
              <a:rPr lang="en-US" i="1" dirty="0"/>
              <a:t>Shakespeare</a:t>
            </a:r>
            <a:r>
              <a:rPr lang="en-US" dirty="0"/>
              <a:t>, we usually</a:t>
            </a:r>
          </a:p>
          <a:p>
            <a:r>
              <a:rPr lang="en-US" dirty="0"/>
              <a:t>assume that our listeners can recognize which referent is intended. In a</a:t>
            </a:r>
          </a:p>
          <a:p>
            <a:r>
              <a:rPr lang="en-US" dirty="0"/>
              <a:t>more general way, we design our linguistic messages on the basis of large-scale</a:t>
            </a:r>
          </a:p>
          <a:p>
            <a:r>
              <a:rPr lang="en-US" dirty="0"/>
              <a:t>assumptions about what our listeners already know. Some of these assumptions</a:t>
            </a:r>
          </a:p>
          <a:p>
            <a:r>
              <a:rPr lang="en-US" dirty="0"/>
              <a:t>may be mistaken, of course, but mostly they’re appropriate. What a speaker (or</a:t>
            </a:r>
          </a:p>
          <a:p>
            <a:r>
              <a:rPr lang="en-US" dirty="0"/>
              <a:t>writer) assumes is true or known by a listener (or reader) can be described as a</a:t>
            </a:r>
          </a:p>
          <a:p>
            <a:r>
              <a:rPr lang="en-US" b="1" dirty="0"/>
              <a:t>presupposition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8439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474345"/>
            <a:ext cx="6096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TimesNewRomanPS"/>
              </a:rPr>
              <a:t>If someone tells you </a:t>
            </a:r>
            <a:r>
              <a:rPr lang="en-US" i="1" dirty="0">
                <a:latin typeface="TimesNewRomanPS-Italic"/>
              </a:rPr>
              <a:t>Your brother is waiting outside</a:t>
            </a:r>
            <a:r>
              <a:rPr lang="en-US" dirty="0">
                <a:latin typeface="TimesNewRomanPS"/>
              </a:rPr>
              <a:t>, there is an obvious</a:t>
            </a:r>
          </a:p>
          <a:p>
            <a:r>
              <a:rPr lang="en-US" dirty="0">
                <a:latin typeface="TimesNewRomanPS"/>
              </a:rPr>
              <a:t>presupposition that you have a brother. If you are asked </a:t>
            </a:r>
            <a:r>
              <a:rPr lang="en-US" i="1" dirty="0">
                <a:latin typeface="TimesNewRomanPS-Italic"/>
              </a:rPr>
              <a:t>Why did you arrive</a:t>
            </a:r>
          </a:p>
          <a:p>
            <a:r>
              <a:rPr lang="en-US" i="1" dirty="0">
                <a:latin typeface="TimesNewRomanPS-Italic"/>
              </a:rPr>
              <a:t>late?</a:t>
            </a:r>
            <a:r>
              <a:rPr lang="en-US" dirty="0">
                <a:latin typeface="TimesNewRomanPS"/>
              </a:rPr>
              <a:t>, there is a presupposition that you did arrive late. And if you are asked</a:t>
            </a:r>
          </a:p>
          <a:p>
            <a:r>
              <a:rPr lang="en-US" dirty="0">
                <a:latin typeface="TimesNewRomanPS"/>
              </a:rPr>
              <a:t>the question </a:t>
            </a:r>
            <a:r>
              <a:rPr lang="en-US" i="1" dirty="0">
                <a:latin typeface="TimesNewRomanPS-Italic"/>
              </a:rPr>
              <a:t>When did you stop smoking?</a:t>
            </a:r>
            <a:r>
              <a:rPr lang="en-US" dirty="0">
                <a:latin typeface="TimesNewRomanPS"/>
              </a:rPr>
              <a:t>, there are at least two presuppositions</a:t>
            </a:r>
          </a:p>
          <a:p>
            <a:r>
              <a:rPr lang="en-US" dirty="0">
                <a:latin typeface="TimesNewRomanPS"/>
              </a:rPr>
              <a:t>involved. In asking this question, the speaker presupposes that you used to smoke</a:t>
            </a:r>
          </a:p>
          <a:p>
            <a:r>
              <a:rPr lang="en-US" dirty="0">
                <a:latin typeface="TimesNewRomanPS"/>
              </a:rPr>
              <a:t>and that you no longer do so. Questions like this, with built-in presuppositions,</a:t>
            </a:r>
          </a:p>
          <a:p>
            <a:r>
              <a:rPr lang="en-US" dirty="0">
                <a:latin typeface="TimesNewRomanPS"/>
              </a:rPr>
              <a:t>are very useful devices for interrogators or trial lawyers. If the defendant is</a:t>
            </a:r>
          </a:p>
          <a:p>
            <a:r>
              <a:rPr lang="en-US" dirty="0">
                <a:latin typeface="TimesNewRomanPS"/>
              </a:rPr>
              <a:t>asked by the prosecutor, </a:t>
            </a:r>
            <a:r>
              <a:rPr lang="en-US" i="1" dirty="0">
                <a:latin typeface="TimesNewRomanPS-Italic"/>
              </a:rPr>
              <a:t>Okay, Mr. Smith, how fast were you going when you</a:t>
            </a:r>
          </a:p>
          <a:p>
            <a:r>
              <a:rPr lang="en-US" i="1" dirty="0">
                <a:latin typeface="TimesNewRomanPS-Italic"/>
              </a:rPr>
              <a:t>ran the red light?</a:t>
            </a:r>
            <a:r>
              <a:rPr lang="en-US" dirty="0">
                <a:latin typeface="TimesNewRomanPS"/>
              </a:rPr>
              <a:t>, there is a presupposition that Mr. Smith did in fact run the</a:t>
            </a:r>
          </a:p>
          <a:p>
            <a:r>
              <a:rPr lang="en-US" dirty="0">
                <a:latin typeface="TimesNewRomanPS"/>
              </a:rPr>
              <a:t>red light. If he simply answers the </a:t>
            </a:r>
            <a:r>
              <a:rPr lang="en-US" i="1" dirty="0">
                <a:latin typeface="TimesNewRomanPS-Italic"/>
              </a:rPr>
              <a:t>How fast </a:t>
            </a:r>
            <a:r>
              <a:rPr lang="en-US" dirty="0">
                <a:latin typeface="TimesNewRomanPS"/>
              </a:rPr>
              <a:t>part of the question, by giving a</a:t>
            </a:r>
          </a:p>
          <a:p>
            <a:r>
              <a:rPr lang="en-US" dirty="0">
                <a:latin typeface="TimesNewRomanPS"/>
              </a:rPr>
              <a:t>speed, he is behaving as if the presupposition is correct.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543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720840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TimesNewRomanPS"/>
              </a:rPr>
              <a:t>In discussing </a:t>
            </a:r>
            <a:r>
              <a:rPr lang="en-US" dirty="0" err="1">
                <a:latin typeface="TimesNewRomanPS"/>
              </a:rPr>
              <a:t>deixis</a:t>
            </a:r>
            <a:r>
              <a:rPr lang="en-US" dirty="0">
                <a:latin typeface="TimesNewRomanPS"/>
              </a:rPr>
              <a:t>, we assumed that the use of words to refer to people, places</a:t>
            </a:r>
          </a:p>
          <a:p>
            <a:r>
              <a:rPr lang="en-US" dirty="0">
                <a:latin typeface="TimesNewRomanPS"/>
              </a:rPr>
              <a:t>and times was a simple matter. However, words themselves don’t refer to anything.</a:t>
            </a:r>
          </a:p>
          <a:p>
            <a:r>
              <a:rPr lang="en-US" dirty="0">
                <a:latin typeface="TimesNewRomanPS"/>
              </a:rPr>
              <a:t>People refer. We have to define </a:t>
            </a:r>
            <a:r>
              <a:rPr lang="en-US" b="1" dirty="0">
                <a:latin typeface="TimesNewRomanPS-Bold"/>
              </a:rPr>
              <a:t>reference </a:t>
            </a:r>
            <a:r>
              <a:rPr lang="en-US" dirty="0">
                <a:latin typeface="TimesNewRomanPS"/>
              </a:rPr>
              <a:t>as an act by which a speaker</a:t>
            </a:r>
          </a:p>
          <a:p>
            <a:r>
              <a:rPr lang="en-US" dirty="0">
                <a:latin typeface="TimesNewRomanPS"/>
              </a:rPr>
              <a:t>(or writer) uses language to enable a listener (or reader) to identify something.</a:t>
            </a:r>
          </a:p>
          <a:p>
            <a:r>
              <a:rPr lang="en-US" dirty="0">
                <a:latin typeface="TimesNewRomanPS"/>
              </a:rPr>
              <a:t>To perform an act of reference, we can use proper nouns (</a:t>
            </a:r>
            <a:r>
              <a:rPr lang="en-US" i="1" dirty="0">
                <a:latin typeface="TimesNewRomanPS-Italic"/>
              </a:rPr>
              <a:t>Chomsky</a:t>
            </a:r>
            <a:r>
              <a:rPr lang="en-US" dirty="0">
                <a:latin typeface="TimesNewRomanPS"/>
              </a:rPr>
              <a:t>, </a:t>
            </a:r>
            <a:r>
              <a:rPr lang="en-US" i="1" dirty="0">
                <a:latin typeface="TimesNewRomanPS-Italic"/>
              </a:rPr>
              <a:t>Jennifer</a:t>
            </a:r>
            <a:r>
              <a:rPr lang="en-US" dirty="0">
                <a:latin typeface="TimesNewRomanPS"/>
              </a:rPr>
              <a:t>,</a:t>
            </a:r>
          </a:p>
          <a:p>
            <a:r>
              <a:rPr lang="en-US" i="1" dirty="0">
                <a:latin typeface="TimesNewRomanPS-Italic"/>
              </a:rPr>
              <a:t>Whiskas</a:t>
            </a:r>
            <a:r>
              <a:rPr lang="en-US" dirty="0">
                <a:latin typeface="TimesNewRomanPS"/>
              </a:rPr>
              <a:t>), other nouns in phrases (</a:t>
            </a:r>
            <a:r>
              <a:rPr lang="en-US" i="1" dirty="0">
                <a:latin typeface="TimesNewRomanPS-Italic"/>
              </a:rPr>
              <a:t>a writer</a:t>
            </a:r>
            <a:r>
              <a:rPr lang="en-US" dirty="0">
                <a:latin typeface="TimesNewRomanPS"/>
              </a:rPr>
              <a:t>, </a:t>
            </a:r>
            <a:r>
              <a:rPr lang="en-US" i="1" dirty="0">
                <a:latin typeface="TimesNewRomanPS-Italic"/>
              </a:rPr>
              <a:t>my friend</a:t>
            </a:r>
            <a:r>
              <a:rPr lang="en-US" dirty="0">
                <a:latin typeface="TimesNewRomanPS"/>
              </a:rPr>
              <a:t>, </a:t>
            </a:r>
            <a:r>
              <a:rPr lang="en-US" i="1" dirty="0">
                <a:latin typeface="TimesNewRomanPS-Italic"/>
              </a:rPr>
              <a:t>the cat</a:t>
            </a:r>
            <a:r>
              <a:rPr lang="en-US" dirty="0">
                <a:latin typeface="TimesNewRomanPS"/>
              </a:rPr>
              <a:t>) or pronouns (</a:t>
            </a:r>
            <a:r>
              <a:rPr lang="en-US" i="1" dirty="0">
                <a:latin typeface="TimesNewRomanPS-Italic"/>
              </a:rPr>
              <a:t>he</a:t>
            </a:r>
            <a:r>
              <a:rPr lang="en-US" dirty="0">
                <a:latin typeface="TimesNewRomanPS"/>
              </a:rPr>
              <a:t>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091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859340"/>
            <a:ext cx="6096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TimesNewRomanPS"/>
              </a:rPr>
              <a:t>We sometimes assume that these words identify someone or something</a:t>
            </a:r>
          </a:p>
          <a:p>
            <a:r>
              <a:rPr lang="en-US" dirty="0">
                <a:latin typeface="TimesNewRomanPS"/>
              </a:rPr>
              <a:t>uniquely, but it is more accurate to say that, for each word or phrase, there is a</a:t>
            </a:r>
          </a:p>
          <a:p>
            <a:r>
              <a:rPr lang="en-US" dirty="0">
                <a:latin typeface="TimesNewRomanPS"/>
              </a:rPr>
              <a:t>‘range of reference’. The words </a:t>
            </a:r>
            <a:r>
              <a:rPr lang="en-US" i="1" dirty="0">
                <a:latin typeface="TimesNewRomanPS-Italic"/>
              </a:rPr>
              <a:t>Jennifer </a:t>
            </a:r>
            <a:r>
              <a:rPr lang="en-US" dirty="0">
                <a:latin typeface="TimesNewRomanPS"/>
              </a:rPr>
              <a:t>or </a:t>
            </a:r>
            <a:r>
              <a:rPr lang="en-US" i="1" dirty="0">
                <a:latin typeface="TimesNewRomanPS-Italic"/>
              </a:rPr>
              <a:t>friend </a:t>
            </a:r>
            <a:r>
              <a:rPr lang="en-US" dirty="0">
                <a:latin typeface="TimesNewRomanPS"/>
              </a:rPr>
              <a:t>or </a:t>
            </a:r>
            <a:r>
              <a:rPr lang="en-US" i="1" dirty="0">
                <a:latin typeface="TimesNewRomanPS-Italic"/>
              </a:rPr>
              <a:t>she </a:t>
            </a:r>
            <a:r>
              <a:rPr lang="en-US" dirty="0">
                <a:latin typeface="TimesNewRomanPS"/>
              </a:rPr>
              <a:t>can be used to refer to</a:t>
            </a:r>
          </a:p>
          <a:p>
            <a:r>
              <a:rPr lang="en-US" dirty="0">
                <a:latin typeface="TimesNewRomanPS"/>
              </a:rPr>
              <a:t>many entities in the world. As we observed earlier, an expression such as </a:t>
            </a:r>
            <a:r>
              <a:rPr lang="en-US" i="1" dirty="0">
                <a:latin typeface="TimesNewRomanPS-Italic"/>
              </a:rPr>
              <a:t>the</a:t>
            </a:r>
          </a:p>
          <a:p>
            <a:r>
              <a:rPr lang="en-US" i="1" dirty="0">
                <a:latin typeface="TimesNewRomanPS-Italic"/>
              </a:rPr>
              <a:t>war </a:t>
            </a:r>
            <a:r>
              <a:rPr lang="en-US" dirty="0">
                <a:latin typeface="TimesNewRomanPS"/>
              </a:rPr>
              <a:t>doesn’t directly identify anything by itself, because its reference depends</a:t>
            </a:r>
          </a:p>
          <a:p>
            <a:r>
              <a:rPr lang="en-US" dirty="0">
                <a:latin typeface="TimesNewRomanPS"/>
              </a:rPr>
              <a:t>on who is using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030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997839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TimesNewRomanPS"/>
              </a:rPr>
              <a:t>We can also refer to things when we’re not sure what to call them. We can</a:t>
            </a:r>
          </a:p>
          <a:p>
            <a:r>
              <a:rPr lang="en-US" dirty="0">
                <a:latin typeface="TimesNewRomanPS"/>
              </a:rPr>
              <a:t>use expressions such as </a:t>
            </a:r>
            <a:r>
              <a:rPr lang="en-US" i="1" dirty="0">
                <a:latin typeface="TimesNewRomanPS-Italic"/>
              </a:rPr>
              <a:t>the blue thing </a:t>
            </a:r>
            <a:r>
              <a:rPr lang="en-US" dirty="0">
                <a:latin typeface="TimesNewRomanPS"/>
              </a:rPr>
              <a:t>and </a:t>
            </a:r>
            <a:r>
              <a:rPr lang="en-US" i="1" dirty="0">
                <a:latin typeface="TimesNewRomanPS-Italic"/>
              </a:rPr>
              <a:t>that icky stuff </a:t>
            </a:r>
            <a:r>
              <a:rPr lang="en-US" dirty="0">
                <a:latin typeface="TimesNewRomanPS"/>
              </a:rPr>
              <a:t>and we can even invent</a:t>
            </a:r>
          </a:p>
          <a:p>
            <a:r>
              <a:rPr lang="en-US" dirty="0">
                <a:latin typeface="TimesNewRomanPS"/>
              </a:rPr>
              <a:t>names. For instance, there was a man who always drove his motorcycle fast and</a:t>
            </a:r>
          </a:p>
          <a:p>
            <a:r>
              <a:rPr lang="en-US" dirty="0">
                <a:latin typeface="TimesNewRomanPS"/>
              </a:rPr>
              <a:t>loud through my neighborhood and was locally referred to as </a:t>
            </a:r>
            <a:r>
              <a:rPr lang="en-US" i="1" dirty="0">
                <a:latin typeface="TimesNewRomanPS-Italic"/>
              </a:rPr>
              <a:t>Mr. Kawasaki</a:t>
            </a:r>
            <a:r>
              <a:rPr lang="en-US" dirty="0">
                <a:latin typeface="TimesNewRomanPS"/>
              </a:rPr>
              <a:t>. In</a:t>
            </a:r>
          </a:p>
          <a:p>
            <a:r>
              <a:rPr lang="en-US" dirty="0">
                <a:latin typeface="TimesNewRomanPS"/>
              </a:rPr>
              <a:t>this case, a brand name for a motorcycle is being used to refer to a person.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362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TimesNewRomanPS"/>
                <a:ea typeface="+mn-ea"/>
                <a:cs typeface="+mn-cs"/>
              </a:rPr>
              <a:t>INFERENCE</a:t>
            </a:r>
            <a:endParaRPr lang="en-US" sz="4800" dirty="0">
              <a:latin typeface="TimesNewRomanPS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 in the ‘</a:t>
            </a:r>
            <a:r>
              <a:rPr lang="en-US" dirty="0" err="1"/>
              <a:t>Mr.Kawasaki</a:t>
            </a:r>
            <a:r>
              <a:rPr lang="en-US" dirty="0"/>
              <a:t>’ example, a successful act of reference depends more on</a:t>
            </a:r>
          </a:p>
          <a:p>
            <a:r>
              <a:rPr lang="en-US" dirty="0"/>
              <a:t>the listener’s ability to </a:t>
            </a:r>
            <a:r>
              <a:rPr lang="en-US" dirty="0" smtClean="0"/>
              <a:t>recognize what we </a:t>
            </a:r>
            <a:r>
              <a:rPr lang="en-US" dirty="0"/>
              <a:t>mean than on the listener’s ‘dictionary’</a:t>
            </a:r>
          </a:p>
          <a:p>
            <a:r>
              <a:rPr lang="en-US" dirty="0"/>
              <a:t>knowledge of a word we use. For example, in a restaurant, one waiter can ask</a:t>
            </a:r>
          </a:p>
          <a:p>
            <a:r>
              <a:rPr lang="en-US" dirty="0"/>
              <a:t>another, </a:t>
            </a:r>
            <a:r>
              <a:rPr lang="en-US" i="1" dirty="0"/>
              <a:t>Where’s the spinach salad sitting? </a:t>
            </a:r>
            <a:r>
              <a:rPr lang="en-US" dirty="0"/>
              <a:t>and receive the reply, </a:t>
            </a:r>
            <a:r>
              <a:rPr lang="en-US" i="1" dirty="0"/>
              <a:t>He’s sitting by</a:t>
            </a:r>
          </a:p>
          <a:p>
            <a:r>
              <a:rPr lang="en-US" i="1" dirty="0"/>
              <a:t>the door</a:t>
            </a:r>
            <a:r>
              <a:rPr lang="en-US" dirty="0"/>
              <a:t>. If you’re studying linguistics, you might ask someone, </a:t>
            </a:r>
            <a:r>
              <a:rPr lang="en-US" i="1" dirty="0"/>
              <a:t>Can I look at</a:t>
            </a:r>
          </a:p>
          <a:p>
            <a:r>
              <a:rPr lang="en-US" i="1" dirty="0"/>
              <a:t>your Chomsky? </a:t>
            </a:r>
            <a:r>
              <a:rPr lang="en-US" dirty="0"/>
              <a:t>and get the response</a:t>
            </a:r>
          </a:p>
        </p:txBody>
      </p:sp>
    </p:spTree>
    <p:extLst>
      <p:ext uri="{BB962C8B-B14F-4D97-AF65-F5344CB8AC3E}">
        <p14:creationId xmlns:p14="http://schemas.microsoft.com/office/powerpoint/2010/main" val="399357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443841"/>
            <a:ext cx="6096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TimesNewRomanPS"/>
              </a:rPr>
              <a:t>These</a:t>
            </a:r>
          </a:p>
          <a:p>
            <a:r>
              <a:rPr lang="en-US" dirty="0">
                <a:latin typeface="TimesNewRomanPS"/>
              </a:rPr>
              <a:t>examples make it clear that we can use names associated with things (</a:t>
            </a:r>
            <a:r>
              <a:rPr lang="en-US" i="1" dirty="0">
                <a:latin typeface="TimesNewRomanPS-Italic"/>
              </a:rPr>
              <a:t>salad</a:t>
            </a:r>
            <a:r>
              <a:rPr lang="en-US" dirty="0">
                <a:latin typeface="TimesNewRomanPS"/>
              </a:rPr>
              <a:t>) to</a:t>
            </a:r>
          </a:p>
          <a:p>
            <a:r>
              <a:rPr lang="en-US" dirty="0">
                <a:latin typeface="TimesNewRomanPS"/>
              </a:rPr>
              <a:t>refer to people, and use names of people (</a:t>
            </a:r>
            <a:r>
              <a:rPr lang="en-US" i="1" dirty="0">
                <a:latin typeface="TimesNewRomanPS-Italic"/>
              </a:rPr>
              <a:t>Chomsky</a:t>
            </a:r>
            <a:r>
              <a:rPr lang="en-US" dirty="0">
                <a:latin typeface="TimesNewRomanPS"/>
              </a:rPr>
              <a:t>) to refer to things. The key</a:t>
            </a:r>
          </a:p>
          <a:p>
            <a:r>
              <a:rPr lang="en-US" dirty="0">
                <a:latin typeface="TimesNewRomanPS"/>
              </a:rPr>
              <a:t>process here is called </a:t>
            </a:r>
            <a:r>
              <a:rPr lang="en-US" b="1" dirty="0">
                <a:latin typeface="TimesNewRomanPS-Bold"/>
              </a:rPr>
              <a:t>inference</a:t>
            </a:r>
            <a:r>
              <a:rPr lang="en-US" dirty="0">
                <a:latin typeface="TimesNewRomanPS"/>
              </a:rPr>
              <a:t>. An inference is additional information used by</a:t>
            </a:r>
          </a:p>
          <a:p>
            <a:r>
              <a:rPr lang="en-US" dirty="0">
                <a:latin typeface="TimesNewRomanPS"/>
              </a:rPr>
              <a:t>the listener to create a connection between what is said and what must be meant.</a:t>
            </a:r>
          </a:p>
          <a:p>
            <a:r>
              <a:rPr lang="en-US" dirty="0">
                <a:latin typeface="TimesNewRomanPS"/>
              </a:rPr>
              <a:t>In the last example, the listener has to operate with the inference: ‘if X is the</a:t>
            </a:r>
          </a:p>
          <a:p>
            <a:r>
              <a:rPr lang="en-US" dirty="0">
                <a:latin typeface="TimesNewRomanPS"/>
              </a:rPr>
              <a:t>name of the writer of a book, then X can be used to identify a copy of a book by</a:t>
            </a:r>
          </a:p>
          <a:p>
            <a:r>
              <a:rPr lang="en-US" dirty="0">
                <a:latin typeface="TimesNewRomanPS"/>
              </a:rPr>
              <a:t>that writer’.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851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ANAPHORA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We usually make a distinction between introducing new referents (</a:t>
            </a:r>
            <a:r>
              <a:rPr lang="en-US" i="1" dirty="0"/>
              <a:t>a puppy</a:t>
            </a:r>
            <a:r>
              <a:rPr lang="en-US" dirty="0"/>
              <a:t>) and</a:t>
            </a:r>
          </a:p>
          <a:p>
            <a:r>
              <a:rPr lang="en-US" dirty="0"/>
              <a:t>referring back to them (</a:t>
            </a:r>
            <a:r>
              <a:rPr lang="en-US" i="1" dirty="0"/>
              <a:t>the puppy, it</a:t>
            </a:r>
            <a:r>
              <a:rPr lang="en-US" dirty="0"/>
              <a:t>).</a:t>
            </a:r>
          </a:p>
          <a:p>
            <a:r>
              <a:rPr lang="en-US" i="1" dirty="0"/>
              <a:t>We saw a funny home video about a boy washing </a:t>
            </a:r>
            <a:r>
              <a:rPr lang="en-US" b="1" i="1" dirty="0"/>
              <a:t>a puppy </a:t>
            </a:r>
            <a:r>
              <a:rPr lang="en-US" i="1" dirty="0"/>
              <a:t>in a small bath.</a:t>
            </a:r>
          </a:p>
          <a:p>
            <a:r>
              <a:rPr lang="en-US" b="1" i="1" dirty="0"/>
              <a:t>The puppy </a:t>
            </a:r>
            <a:r>
              <a:rPr lang="en-US" i="1" dirty="0"/>
              <a:t>started struggling and shaking and the boy got really wet.</a:t>
            </a:r>
          </a:p>
          <a:p>
            <a:r>
              <a:rPr lang="en-US" i="1" dirty="0"/>
              <a:t>When he let go, </a:t>
            </a:r>
            <a:r>
              <a:rPr lang="en-US" b="1" i="1" dirty="0"/>
              <a:t>it </a:t>
            </a:r>
            <a:r>
              <a:rPr lang="en-US" i="1" dirty="0"/>
              <a:t>jumped out of the bath and ran away.</a:t>
            </a:r>
          </a:p>
          <a:p>
            <a:r>
              <a:rPr lang="en-US" dirty="0"/>
              <a:t>In this type of referential relationship, the second (or subsequent) referring</a:t>
            </a:r>
          </a:p>
          <a:p>
            <a:r>
              <a:rPr lang="en-US" dirty="0"/>
              <a:t>expression is an example of </a:t>
            </a:r>
            <a:r>
              <a:rPr lang="en-US" b="1" dirty="0"/>
              <a:t>anaphora </a:t>
            </a:r>
            <a:r>
              <a:rPr lang="en-US" dirty="0"/>
              <a:t>(‘referring back’). The first mention is</a:t>
            </a:r>
          </a:p>
          <a:p>
            <a:r>
              <a:rPr lang="en-US" dirty="0"/>
              <a:t>called the </a:t>
            </a:r>
            <a:r>
              <a:rPr lang="en-US" b="1" dirty="0"/>
              <a:t>antecedent</a:t>
            </a:r>
            <a:r>
              <a:rPr lang="en-US" dirty="0"/>
              <a:t>. So, in our example, </a:t>
            </a:r>
            <a:r>
              <a:rPr lang="en-US" i="1" dirty="0"/>
              <a:t>a boy</a:t>
            </a:r>
            <a:r>
              <a:rPr lang="en-US" dirty="0"/>
              <a:t>, </a:t>
            </a:r>
            <a:r>
              <a:rPr lang="en-US" i="1" dirty="0"/>
              <a:t>a puppy </a:t>
            </a:r>
            <a:r>
              <a:rPr lang="en-US" dirty="0"/>
              <a:t>and </a:t>
            </a:r>
            <a:r>
              <a:rPr lang="en-US" i="1" dirty="0"/>
              <a:t>a small bath </a:t>
            </a:r>
            <a:r>
              <a:rPr lang="en-US" dirty="0"/>
              <a:t>are</a:t>
            </a:r>
          </a:p>
          <a:p>
            <a:r>
              <a:rPr lang="en-US" dirty="0"/>
              <a:t>antecedents and </a:t>
            </a:r>
            <a:r>
              <a:rPr lang="en-US" i="1" dirty="0"/>
              <a:t>The puppy</a:t>
            </a:r>
            <a:r>
              <a:rPr lang="en-US" dirty="0"/>
              <a:t>, </a:t>
            </a:r>
            <a:r>
              <a:rPr lang="en-US" i="1" dirty="0"/>
              <a:t>the boy</a:t>
            </a:r>
            <a:r>
              <a:rPr lang="en-US" dirty="0"/>
              <a:t>, </a:t>
            </a:r>
            <a:r>
              <a:rPr lang="en-US" i="1" dirty="0"/>
              <a:t>he</a:t>
            </a:r>
            <a:r>
              <a:rPr lang="en-US" dirty="0"/>
              <a:t>, </a:t>
            </a:r>
            <a:r>
              <a:rPr lang="en-US" i="1" dirty="0"/>
              <a:t>it </a:t>
            </a:r>
            <a:r>
              <a:rPr lang="en-US" dirty="0"/>
              <a:t>and </a:t>
            </a:r>
            <a:r>
              <a:rPr lang="en-US" i="1" dirty="0"/>
              <a:t>the bath </a:t>
            </a:r>
            <a:r>
              <a:rPr lang="en-US" dirty="0"/>
              <a:t>are anaphoric expressions</a:t>
            </a:r>
          </a:p>
        </p:txBody>
      </p:sp>
    </p:spTree>
    <p:extLst>
      <p:ext uri="{BB962C8B-B14F-4D97-AF65-F5344CB8AC3E}">
        <p14:creationId xmlns:p14="http://schemas.microsoft.com/office/powerpoint/2010/main" val="3025683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828836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TimesNewRomanPS"/>
              </a:rPr>
              <a:t>Anaphora can be defined as subsequent reference to an already introduced</a:t>
            </a:r>
          </a:p>
          <a:p>
            <a:r>
              <a:rPr lang="en-US" dirty="0">
                <a:latin typeface="TimesNewRomanPS"/>
              </a:rPr>
              <a:t>entity. Mostly we use anaphora in texts to maintain reference. The </a:t>
            </a:r>
            <a:r>
              <a:rPr lang="en-US" dirty="0" smtClean="0">
                <a:latin typeface="TimesNewRomanPS"/>
              </a:rPr>
              <a:t>connection </a:t>
            </a:r>
            <a:r>
              <a:rPr lang="en-US" dirty="0" smtClean="0"/>
              <a:t>between </a:t>
            </a:r>
            <a:r>
              <a:rPr lang="en-US" dirty="0"/>
              <a:t>an antecedent and an anaphoric expression is created by use of a</a:t>
            </a:r>
          </a:p>
          <a:p>
            <a:r>
              <a:rPr lang="en-US" dirty="0"/>
              <a:t>pronoun (</a:t>
            </a:r>
            <a:r>
              <a:rPr lang="en-US" i="1" dirty="0"/>
              <a:t>it</a:t>
            </a:r>
            <a:r>
              <a:rPr lang="en-US" dirty="0"/>
              <a:t>), or repetition of the noun with </a:t>
            </a:r>
            <a:r>
              <a:rPr lang="en-US" i="1" dirty="0"/>
              <a:t>the </a:t>
            </a:r>
            <a:r>
              <a:rPr lang="en-US" dirty="0"/>
              <a:t>(</a:t>
            </a:r>
            <a:r>
              <a:rPr lang="en-US" i="1" dirty="0"/>
              <a:t>the puppy</a:t>
            </a:r>
            <a:r>
              <a:rPr lang="en-US" dirty="0"/>
              <a:t>), or the use of other</a:t>
            </a:r>
          </a:p>
          <a:p>
            <a:r>
              <a:rPr lang="en-US" dirty="0"/>
              <a:t>nouns that are related to the antecedent by inference, as in the following examples.</a:t>
            </a:r>
          </a:p>
        </p:txBody>
      </p:sp>
    </p:spTree>
    <p:extLst>
      <p:ext uri="{BB962C8B-B14F-4D97-AF65-F5344CB8AC3E}">
        <p14:creationId xmlns:p14="http://schemas.microsoft.com/office/powerpoint/2010/main" val="497763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474345"/>
            <a:ext cx="6096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i="1" dirty="0">
                <a:latin typeface="TimesNewRomanPS-Italic"/>
              </a:rPr>
              <a:t>We found </a:t>
            </a:r>
            <a:r>
              <a:rPr lang="en-US" b="1" i="1" dirty="0">
                <a:latin typeface="TimesNewRomanPS-BoldItalic"/>
              </a:rPr>
              <a:t>a house </a:t>
            </a:r>
            <a:r>
              <a:rPr lang="en-US" i="1" dirty="0">
                <a:latin typeface="TimesNewRomanPS-Italic"/>
              </a:rPr>
              <a:t>to rent, but </a:t>
            </a:r>
            <a:r>
              <a:rPr lang="en-US" b="1" i="1" dirty="0">
                <a:latin typeface="TimesNewRomanPS-BoldItalic"/>
              </a:rPr>
              <a:t>the kitchen </a:t>
            </a:r>
            <a:r>
              <a:rPr lang="en-US" i="1" dirty="0">
                <a:latin typeface="TimesNewRomanPS-Italic"/>
              </a:rPr>
              <a:t>was very small</a:t>
            </a:r>
            <a:r>
              <a:rPr lang="en-US" dirty="0">
                <a:latin typeface="TimesNewRomanPS"/>
              </a:rPr>
              <a:t>.</a:t>
            </a:r>
          </a:p>
          <a:p>
            <a:r>
              <a:rPr lang="en-US" i="1" dirty="0">
                <a:latin typeface="TimesNewRomanPS-Italic"/>
              </a:rPr>
              <a:t>I caught </a:t>
            </a:r>
            <a:r>
              <a:rPr lang="en-US" b="1" i="1" dirty="0">
                <a:latin typeface="TimesNewRomanPS-BoldItalic"/>
              </a:rPr>
              <a:t>a bus </a:t>
            </a:r>
            <a:r>
              <a:rPr lang="en-US" i="1" dirty="0">
                <a:latin typeface="TimesNewRomanPS-Italic"/>
              </a:rPr>
              <a:t>and asked </a:t>
            </a:r>
            <a:r>
              <a:rPr lang="en-US" b="1" i="1" dirty="0">
                <a:latin typeface="TimesNewRomanPS-BoldItalic"/>
              </a:rPr>
              <a:t>the driver </a:t>
            </a:r>
            <a:r>
              <a:rPr lang="en-US" i="1" dirty="0">
                <a:latin typeface="TimesNewRomanPS-Italic"/>
              </a:rPr>
              <a:t>if it went near the downtown area.</a:t>
            </a:r>
          </a:p>
          <a:p>
            <a:r>
              <a:rPr lang="en-US" dirty="0">
                <a:latin typeface="TimesNewRomanPS"/>
              </a:rPr>
              <a:t>In the first example, we must make an inference like ‘if X is a house, then X</a:t>
            </a:r>
          </a:p>
          <a:p>
            <a:r>
              <a:rPr lang="en-US" dirty="0">
                <a:latin typeface="TimesNewRomanPS"/>
              </a:rPr>
              <a:t>has a kitchen’ in order to interpret the connection between antecedent </a:t>
            </a:r>
            <a:r>
              <a:rPr lang="en-US" i="1" dirty="0">
                <a:latin typeface="TimesNewRomanPS-Italic"/>
              </a:rPr>
              <a:t>a house</a:t>
            </a:r>
          </a:p>
          <a:p>
            <a:r>
              <a:rPr lang="en-US" dirty="0">
                <a:latin typeface="TimesNewRomanPS"/>
              </a:rPr>
              <a:t>and anaphoric expression </a:t>
            </a:r>
            <a:r>
              <a:rPr lang="en-US" i="1" dirty="0">
                <a:latin typeface="TimesNewRomanPS-Italic"/>
              </a:rPr>
              <a:t>the kitchen</a:t>
            </a:r>
            <a:r>
              <a:rPr lang="en-US" dirty="0">
                <a:latin typeface="TimesNewRomanPS"/>
              </a:rPr>
              <a:t>. In the second example, we must make an</a:t>
            </a:r>
          </a:p>
          <a:p>
            <a:r>
              <a:rPr lang="en-US" dirty="0">
                <a:latin typeface="TimesNewRomanPS"/>
              </a:rPr>
              <a:t>inference like ‘if X is a bus, then X has a driver’ in order to make the connection</a:t>
            </a:r>
          </a:p>
          <a:p>
            <a:r>
              <a:rPr lang="en-US" dirty="0">
                <a:latin typeface="TimesNewRomanPS"/>
              </a:rPr>
              <a:t>between </a:t>
            </a:r>
            <a:r>
              <a:rPr lang="en-US" i="1" dirty="0">
                <a:latin typeface="TimesNewRomanPS-Italic"/>
              </a:rPr>
              <a:t>a bus </a:t>
            </a:r>
            <a:r>
              <a:rPr lang="en-US" dirty="0">
                <a:latin typeface="TimesNewRomanPS"/>
              </a:rPr>
              <a:t>and </a:t>
            </a:r>
            <a:r>
              <a:rPr lang="en-US" i="1" dirty="0">
                <a:latin typeface="TimesNewRomanPS-Italic"/>
              </a:rPr>
              <a:t>the driver</a:t>
            </a:r>
            <a:r>
              <a:rPr lang="en-US" dirty="0">
                <a:latin typeface="TimesNewRomanPS"/>
              </a:rPr>
              <a:t>. In a context where both speakers easily make</a:t>
            </a:r>
          </a:p>
          <a:p>
            <a:r>
              <a:rPr lang="en-US" dirty="0">
                <a:latin typeface="TimesNewRomanPS"/>
              </a:rPr>
              <a:t>these types of inferences, it is possible to hear someone complain: </a:t>
            </a:r>
            <a:r>
              <a:rPr lang="en-US" i="1" dirty="0">
                <a:latin typeface="TimesNewRomanPS-Italic"/>
              </a:rPr>
              <a:t>I was waiting</a:t>
            </a:r>
          </a:p>
          <a:p>
            <a:r>
              <a:rPr lang="en-US" i="1" dirty="0">
                <a:latin typeface="TimesNewRomanPS-Italic"/>
              </a:rPr>
              <a:t>for the bus, but he just drove by without stopping</a:t>
            </a:r>
            <a:r>
              <a:rPr lang="en-US" dirty="0">
                <a:latin typeface="TimesNewRomanPS"/>
              </a:rPr>
              <a:t>. When the antecedent is </a:t>
            </a:r>
            <a:r>
              <a:rPr lang="en-US" i="1" dirty="0">
                <a:latin typeface="TimesNewRomanPS-Italic"/>
              </a:rPr>
              <a:t>bus</a:t>
            </a:r>
            <a:r>
              <a:rPr lang="en-US" dirty="0">
                <a:latin typeface="TimesNewRomanPS"/>
              </a:rPr>
              <a:t>,</a:t>
            </a:r>
          </a:p>
          <a:p>
            <a:r>
              <a:rPr lang="en-US" dirty="0">
                <a:latin typeface="TimesNewRomanPS"/>
              </a:rPr>
              <a:t>we might expect </a:t>
            </a:r>
            <a:r>
              <a:rPr lang="en-US" i="1" dirty="0">
                <a:latin typeface="TimesNewRomanPS-Italic"/>
              </a:rPr>
              <a:t>it </a:t>
            </a:r>
            <a:r>
              <a:rPr lang="en-US" dirty="0">
                <a:latin typeface="TimesNewRomanPS"/>
              </a:rPr>
              <a:t>as the pronoun, but use of the pronoun </a:t>
            </a:r>
            <a:r>
              <a:rPr lang="en-US" i="1" dirty="0">
                <a:latin typeface="TimesNewRomanPS-Italic"/>
              </a:rPr>
              <a:t>he </a:t>
            </a:r>
            <a:r>
              <a:rPr lang="en-US" dirty="0">
                <a:latin typeface="TimesNewRomanPS"/>
              </a:rPr>
              <a:t>obviously assumes</a:t>
            </a:r>
          </a:p>
          <a:p>
            <a:r>
              <a:rPr lang="en-US" dirty="0">
                <a:latin typeface="TimesNewRomanPS"/>
              </a:rPr>
              <a:t>an inference involving the driver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0963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39</TotalTime>
  <Words>1110</Words>
  <Application>Microsoft Office PowerPoint</Application>
  <PresentationFormat>Widescreen</PresentationFormat>
  <Paragraphs>77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Century Gothic</vt:lpstr>
      <vt:lpstr>TimesNewRomanPS</vt:lpstr>
      <vt:lpstr>TimesNewRomanPS-Bold</vt:lpstr>
      <vt:lpstr>TimesNewRomanPS-BoldItalic</vt:lpstr>
      <vt:lpstr>TimesNewRomanPS-Italic</vt:lpstr>
      <vt:lpstr>Wingdings 3</vt:lpstr>
      <vt:lpstr>Ion</vt:lpstr>
      <vt:lpstr>REFERENCE</vt:lpstr>
      <vt:lpstr>PowerPoint Presentation</vt:lpstr>
      <vt:lpstr>PowerPoint Presentation</vt:lpstr>
      <vt:lpstr>PowerPoint Presentation</vt:lpstr>
      <vt:lpstr>INFERENCE</vt:lpstr>
      <vt:lpstr>PowerPoint Presentation</vt:lpstr>
      <vt:lpstr>ANAPHORA</vt:lpstr>
      <vt:lpstr>PowerPoint Presentation</vt:lpstr>
      <vt:lpstr>PowerPoint Presentation</vt:lpstr>
      <vt:lpstr>PRESUPPOSITION</vt:lpstr>
      <vt:lpstr>PowerPoint Presentation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REFERENCE</dc:title>
  <dc:creator>Maher</dc:creator>
  <cp:lastModifiedBy>Maher</cp:lastModifiedBy>
  <cp:revision>7</cp:revision>
  <dcterms:created xsi:type="dcterms:W3CDTF">2020-12-27T09:39:51Z</dcterms:created>
  <dcterms:modified xsi:type="dcterms:W3CDTF">2020-12-27T16:59:22Z</dcterms:modified>
</cp:coreProperties>
</file>